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Proxima Nova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ProximaNova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ProximaNova-italic.fntdata"/><Relationship Id="rId14" Type="http://schemas.openxmlformats.org/officeDocument/2006/relationships/font" Target="fonts/ProximaNova-bold.fntdata"/><Relationship Id="rId16" Type="http://schemas.openxmlformats.org/officeDocument/2006/relationships/font" Target="fonts/ProximaNov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b="1" sz="14000"/>
            </a:lvl1pPr>
            <a:lvl2pPr lvl="1" algn="ctr">
              <a:spcBef>
                <a:spcPts val="0"/>
              </a:spcBef>
              <a:buSzPct val="100000"/>
              <a:defRPr b="1" sz="14000"/>
            </a:lvl2pPr>
            <a:lvl3pPr lvl="2" algn="ctr">
              <a:spcBef>
                <a:spcPts val="0"/>
              </a:spcBef>
              <a:buSzPct val="100000"/>
              <a:defRPr b="1" sz="14000"/>
            </a:lvl3pPr>
            <a:lvl4pPr lvl="3" algn="ctr">
              <a:spcBef>
                <a:spcPts val="0"/>
              </a:spcBef>
              <a:buSzPct val="100000"/>
              <a:defRPr b="1" sz="14000"/>
            </a:lvl4pPr>
            <a:lvl5pPr lvl="4" algn="ctr">
              <a:spcBef>
                <a:spcPts val="0"/>
              </a:spcBef>
              <a:buSzPct val="100000"/>
              <a:defRPr b="1" sz="14000"/>
            </a:lvl5pPr>
            <a:lvl6pPr lvl="5" algn="ctr">
              <a:spcBef>
                <a:spcPts val="0"/>
              </a:spcBef>
              <a:buSzPct val="100000"/>
              <a:defRPr b="1" sz="14000"/>
            </a:lvl6pPr>
            <a:lvl7pPr lvl="6" algn="ctr">
              <a:spcBef>
                <a:spcPts val="0"/>
              </a:spcBef>
              <a:buSzPct val="100000"/>
              <a:defRPr b="1" sz="14000"/>
            </a:lvl7pPr>
            <a:lvl8pPr lvl="7" algn="ctr">
              <a:spcBef>
                <a:spcPts val="0"/>
              </a:spcBef>
              <a:buSzPct val="100000"/>
              <a:defRPr b="1" sz="14000"/>
            </a:lvl8pPr>
            <a:lvl9pPr lvl="8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Shape 16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/>
        </p:nvSpPr>
        <p:spPr>
          <a:xfrm>
            <a:off x="510450" y="1257300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Honeywell Powder Amplifier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ME486C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510450" y="3182340"/>
            <a:ext cx="8123100" cy="13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Team 29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Midpoint</a:t>
            </a: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Presentation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Savana Bezdicek, Nicole Mitich, Luke Plumb, Isaac Romero, and Jacob Setzer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Description</a:t>
            </a: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311700" y="1308350"/>
            <a:ext cx="4689300" cy="284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Develop a practical “fluid” amplifier for use in a magnetostrictive torque actuator.</a:t>
            </a:r>
          </a:p>
          <a:p>
            <a:pPr indent="-34290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800">
                <a:solidFill>
                  <a:srgbClr val="000000"/>
                </a:solidFill>
              </a:rPr>
              <a:t>Match body and “fluid” coefficients of thermal expansion</a:t>
            </a:r>
          </a:p>
          <a:p>
            <a:pPr indent="-34290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800">
                <a:solidFill>
                  <a:srgbClr val="000000"/>
                </a:solidFill>
              </a:rPr>
              <a:t>Ensure no stroke hysteresis</a:t>
            </a:r>
          </a:p>
          <a:p>
            <a:pPr indent="-34290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800">
                <a:solidFill>
                  <a:srgbClr val="000000"/>
                </a:solidFill>
              </a:rPr>
              <a:t>Maximize output amplification (10:1 minimum)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>
                <a:solidFill>
                  <a:srgbClr val="000000"/>
                </a:solidFill>
              </a:rPr>
              <a:t>Research-based project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26975" y="4582500"/>
            <a:ext cx="242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Nicole Mitich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3/8/17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Team 29: Honeywell Powder Amplifier</a:t>
            </a:r>
          </a:p>
        </p:txBody>
      </p:sp>
      <p:pic>
        <p:nvPicPr>
          <p:cNvPr descr="20170307_162713.jpg" id="68" name="Shape 68"/>
          <p:cNvPicPr preferRelativeResize="0"/>
          <p:nvPr/>
        </p:nvPicPr>
        <p:blipFill rotWithShape="1">
          <a:blip r:embed="rId3">
            <a:alphaModFix/>
          </a:blip>
          <a:srcRect b="22459" l="0" r="0" t="3096"/>
          <a:stretch/>
        </p:blipFill>
        <p:spPr>
          <a:xfrm>
            <a:off x="5945362" y="234650"/>
            <a:ext cx="2097378" cy="2081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70307_162730.jpg"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25798" y="2363249"/>
            <a:ext cx="1936501" cy="2581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2268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Updates</a:t>
            </a:r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225950" y="1159499"/>
            <a:ext cx="3999900" cy="330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23850" lvl="0" marL="457200" rtl="0">
              <a:spcBef>
                <a:spcPts val="0"/>
              </a:spcBef>
              <a:buSzPct val="100000"/>
            </a:pPr>
            <a:r>
              <a:rPr lang="en" sz="1500"/>
              <a:t>Ordered and received Dynalene HC-50 hydraulic fluid and SiN nanoparticles</a:t>
            </a:r>
          </a:p>
          <a:p>
            <a:pPr indent="-323850" lvl="0" marL="457200" rtl="0">
              <a:spcBef>
                <a:spcPts val="0"/>
              </a:spcBef>
              <a:buSzPct val="100000"/>
            </a:pPr>
            <a:r>
              <a:rPr lang="en" sz="1500"/>
              <a:t>Received 2015-2016 magnetostrictive actuator prototype</a:t>
            </a:r>
          </a:p>
          <a:p>
            <a:pPr indent="-323850" lvl="0" marL="457200" rtl="0">
              <a:spcBef>
                <a:spcPts val="0"/>
              </a:spcBef>
              <a:buSzPct val="100000"/>
            </a:pPr>
            <a:r>
              <a:rPr lang="en" sz="1500"/>
              <a:t>Ordered and received all thermal expansion testing equipment from McMaster-Carr</a:t>
            </a:r>
          </a:p>
          <a:p>
            <a:pPr indent="-323850" lvl="0" marL="457200" rtl="0">
              <a:spcBef>
                <a:spcPts val="0"/>
              </a:spcBef>
              <a:buSzPct val="100000"/>
            </a:pPr>
            <a:r>
              <a:rPr lang="en" sz="1500"/>
              <a:t>Calibrated thermal expansion experimental setup using standard liquids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No manufacturing required!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/>
        </p:nvSpPr>
        <p:spPr>
          <a:xfrm>
            <a:off x="26975" y="4582500"/>
            <a:ext cx="242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Savana Bezdicek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3/8/17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Team 29: Honeywell Powder Amplifier</a:t>
            </a:r>
          </a:p>
        </p:txBody>
      </p:sp>
      <p:pic>
        <p:nvPicPr>
          <p:cNvPr descr="GIF Powder.gif" id="77" name="Shape 77"/>
          <p:cNvPicPr preferRelativeResize="0"/>
          <p:nvPr/>
        </p:nvPicPr>
        <p:blipFill rotWithShape="1">
          <a:blip r:embed="rId3">
            <a:alphaModFix/>
          </a:blip>
          <a:srcRect b="16280" l="0" r="0" t="13485"/>
          <a:stretch/>
        </p:blipFill>
        <p:spPr>
          <a:xfrm>
            <a:off x="4541950" y="765525"/>
            <a:ext cx="4290349" cy="36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Moving Forward - Thermal Expansion Testing</a:t>
            </a:r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091912"/>
            <a:ext cx="45114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VI with K-Type Thermocouple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Monitors water bath temperature to ensure accurate temperature reading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5 mL test tube filled completely with nanofluid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Presence of air produces inaccuracies in expansion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High purity rubber stopper with hole for borosilicate tube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Bottom of tube placed precisely at bottom of stopper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Hot plate to provide heat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26975" y="4582500"/>
            <a:ext cx="242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Jacob Setzer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3/8/17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Team 29: Honeywell Powder Amplifier</a:t>
            </a:r>
          </a:p>
        </p:txBody>
      </p:sp>
      <p:pic>
        <p:nvPicPr>
          <p:cNvPr descr="20170301_190424.jpg" id="85" name="Shape 85"/>
          <p:cNvPicPr preferRelativeResize="0"/>
          <p:nvPr/>
        </p:nvPicPr>
        <p:blipFill rotWithShape="1">
          <a:blip r:embed="rId3">
            <a:alphaModFix/>
          </a:blip>
          <a:srcRect b="3652" l="0" r="0" t="12958"/>
          <a:stretch/>
        </p:blipFill>
        <p:spPr>
          <a:xfrm>
            <a:off x="5438658" y="1152475"/>
            <a:ext cx="3067278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/>
              <a:t>Moving Forward - Output Amplification/Hysteresis Testing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1350925"/>
            <a:ext cx="4776300" cy="301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2015-2016 actuator prototype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Digital micrometer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Monitors small changes in output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Bar clamps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Ensure actuator remains fixed upon activation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DC power supply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/>
              <a:t>Actuator will be tested with two amplifier conditions separately: empty and with nanofluid</a:t>
            </a:r>
          </a:p>
        </p:txBody>
      </p:sp>
      <p:pic>
        <p:nvPicPr>
          <p:cNvPr descr="Copy of File_004.jpeg"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475" y="1104625"/>
            <a:ext cx="2634075" cy="35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26975" y="4582500"/>
            <a:ext cx="242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Nicole Mitich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3/8/17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Team 29: Honeywell Powder Amplifier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Responsibilities</a:t>
            </a: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272725" y="1017725"/>
            <a:ext cx="4330200" cy="3564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700" u="sng"/>
              <a:t>Thermal Expansion Testing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Nicole</a:t>
            </a:r>
            <a:r>
              <a:rPr lang="en" sz="1700"/>
              <a:t>: Thermal expansion testing procedure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Jacob and Isaac</a:t>
            </a:r>
            <a:r>
              <a:rPr lang="en" sz="1700"/>
              <a:t>: VI creation and thermocouple calibration / material ordering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Savana</a:t>
            </a:r>
            <a:r>
              <a:rPr lang="en" sz="1700"/>
              <a:t>: Standard liquid obtainment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Luke</a:t>
            </a:r>
            <a:r>
              <a:rPr lang="en" sz="1700"/>
              <a:t>: Analysis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idx="4294967295" type="body"/>
          </p:nvPr>
        </p:nvSpPr>
        <p:spPr>
          <a:xfrm>
            <a:off x="4641900" y="1017725"/>
            <a:ext cx="4190400" cy="3687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700" u="sng"/>
              <a:t>Stroke Hysteresis/Output Amplification Testing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Savana</a:t>
            </a:r>
            <a:r>
              <a:rPr lang="en" sz="1700"/>
              <a:t>: Stroke hysteresis and output amplification testing procedures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Luke</a:t>
            </a:r>
            <a:r>
              <a:rPr lang="en" sz="1700"/>
              <a:t>: Experimental setup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Nicole</a:t>
            </a:r>
            <a:r>
              <a:rPr lang="en" sz="1700"/>
              <a:t>: Material ordering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Jacob</a:t>
            </a:r>
            <a:r>
              <a:rPr lang="en" sz="1700"/>
              <a:t>: Data acquisition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1700"/>
              <a:t>Isaac</a:t>
            </a:r>
            <a:r>
              <a:rPr lang="en" sz="1700"/>
              <a:t>: Analysis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7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/>
        </p:nvSpPr>
        <p:spPr>
          <a:xfrm>
            <a:off x="26975" y="4582500"/>
            <a:ext cx="242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Isaac Romero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3/8/17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Team 29: Honeywell Powder Amplifier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26975" y="4582500"/>
            <a:ext cx="242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Luke Plumb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3/8/17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Team 29: Honeywell Powder Amplifier</a:t>
            </a:r>
          </a:p>
        </p:txBody>
      </p:sp>
      <p:pic>
        <p:nvPicPr>
          <p:cNvPr descr="Updated Budget.png" id="109" name="Shape 109"/>
          <p:cNvPicPr preferRelativeResize="0"/>
          <p:nvPr/>
        </p:nvPicPr>
        <p:blipFill rotWithShape="1">
          <a:blip r:embed="rId3">
            <a:alphaModFix/>
          </a:blip>
          <a:srcRect b="17420" l="2285" r="28442" t="35800"/>
          <a:stretch/>
        </p:blipFill>
        <p:spPr>
          <a:xfrm>
            <a:off x="233225" y="1152475"/>
            <a:ext cx="8599075" cy="3266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2889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Schedule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b="18809" l="14858" r="19913" t="18989"/>
          <a:stretch/>
        </p:blipFill>
        <p:spPr>
          <a:xfrm>
            <a:off x="947931" y="760899"/>
            <a:ext cx="7248132" cy="388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26975" y="4582500"/>
            <a:ext cx="242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Isaac Romero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3/8/17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Team 29: Honeywell Powder Amplifier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